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9" r:id="rId3"/>
    <p:sldId id="261" r:id="rId4"/>
    <p:sldId id="262" r:id="rId5"/>
    <p:sldId id="263" r:id="rId6"/>
    <p:sldId id="265" r:id="rId7"/>
    <p:sldId id="266" r:id="rId8"/>
    <p:sldId id="267" r:id="rId9"/>
    <p:sldId id="270" r:id="rId10"/>
    <p:sldId id="2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0" autoAdjust="0"/>
    <p:restoredTop sz="94660"/>
  </p:normalViewPr>
  <p:slideViewPr>
    <p:cSldViewPr snapToGrid="0">
      <p:cViewPr varScale="1">
        <p:scale>
          <a:sx n="90" d="100"/>
          <a:sy n="90" d="100"/>
        </p:scale>
        <p:origin x="1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9552FC-FFD8-4B01-BD72-A479BEE4445B}" type="datetimeFigureOut">
              <a:rPr lang="en-US" smtClean="0"/>
              <a:t>12/18/2019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4E7072-2A0C-4D52-878F-86350116D11B}" type="slidenum">
              <a:rPr lang="en-US" smtClean="0"/>
              <a:t>‹#›</a:t>
            </a:fld>
            <a:endParaRPr lang="en-US"/>
          </a:p>
        </p:txBody>
      </p:sp>
    </p:spTree>
    <p:extLst>
      <p:ext uri="{BB962C8B-B14F-4D97-AF65-F5344CB8AC3E}">
        <p14:creationId xmlns:p14="http://schemas.microsoft.com/office/powerpoint/2010/main" val="1049969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9199CB-D2A5-42E6-98A1-9091D403965B}" type="datetime1">
              <a:rPr lang="en-US" smtClean="0"/>
              <a:t>12/18/2019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447467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D67F5C-720B-4441-B325-4D453F83E929}" type="datetime1">
              <a:rPr lang="en-US" smtClean="0"/>
              <a:t>12/18/2019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145933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32C9C6-8BD0-4422-B490-531D665386E0}" type="datetime1">
              <a:rPr lang="en-US" smtClean="0"/>
              <a:t>12/18/2019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179379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B30091D-503F-4B0D-9600-7C410B170C88}" type="datetime1">
              <a:rPr lang="en-US" smtClean="0"/>
              <a:t>12/18/2019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66074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BC416D-1E33-4649-BEE6-AAFAC7F7BF74}" type="datetime1">
              <a:rPr lang="en-US" smtClean="0"/>
              <a:t>12/18/2019</a:t>
            </a:fld>
            <a:endParaRPr lang="en-US"/>
          </a:p>
        </p:txBody>
      </p:sp>
      <p:sp>
        <p:nvSpPr>
          <p:cNvPr id="8" name="Footer Placeholder 7"/>
          <p:cNvSpPr>
            <a:spLocks noGrp="1"/>
          </p:cNvSpPr>
          <p:nvPr>
            <p:ph type="ftr" sz="quarter" idx="11"/>
          </p:nvPr>
        </p:nvSpPr>
        <p:spPr/>
        <p:txBody>
          <a:bodyPr/>
          <a:lstStyle/>
          <a:p>
            <a:r>
              <a:rPr lang="en-US"/>
              <a:t>Renee Weeks 11-05-2018</a:t>
            </a:r>
          </a:p>
        </p:txBody>
      </p:sp>
      <p:sp>
        <p:nvSpPr>
          <p:cNvPr id="9" name="Slide Number Placeholder 8"/>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204826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8B018F-F907-48AF-9C4C-FD9F6A75F65F}" type="datetime1">
              <a:rPr lang="en-US" smtClean="0"/>
              <a:t>12/18/2019</a:t>
            </a:fld>
            <a:endParaRPr lang="en-US"/>
          </a:p>
        </p:txBody>
      </p:sp>
      <p:sp>
        <p:nvSpPr>
          <p:cNvPr id="4" name="Footer Placeholder 3"/>
          <p:cNvSpPr>
            <a:spLocks noGrp="1"/>
          </p:cNvSpPr>
          <p:nvPr>
            <p:ph type="ftr" sz="quarter" idx="11"/>
          </p:nvPr>
        </p:nvSpPr>
        <p:spPr/>
        <p:txBody>
          <a:bodyPr/>
          <a:lstStyle/>
          <a:p>
            <a:r>
              <a:rPr lang="en-US"/>
              <a:t>Renee Weeks 11-05-2018</a:t>
            </a:r>
          </a:p>
        </p:txBody>
      </p:sp>
      <p:sp>
        <p:nvSpPr>
          <p:cNvPr id="5" name="Slide Number Placeholder 4"/>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293398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00A225-0A09-4523-8A8F-B8F71C31F171}" type="datetime1">
              <a:rPr lang="en-US" smtClean="0"/>
              <a:t>12/18/2019</a:t>
            </a:fld>
            <a:endParaRPr lang="en-US"/>
          </a:p>
        </p:txBody>
      </p:sp>
      <p:sp>
        <p:nvSpPr>
          <p:cNvPr id="3" name="Footer Placeholder 2"/>
          <p:cNvSpPr>
            <a:spLocks noGrp="1"/>
          </p:cNvSpPr>
          <p:nvPr>
            <p:ph type="ftr" sz="quarter" idx="11"/>
          </p:nvPr>
        </p:nvSpPr>
        <p:spPr/>
        <p:txBody>
          <a:bodyPr/>
          <a:lstStyle/>
          <a:p>
            <a:r>
              <a:rPr lang="en-US"/>
              <a:t>Renee Weeks 11-05-2018</a:t>
            </a:r>
          </a:p>
        </p:txBody>
      </p:sp>
      <p:sp>
        <p:nvSpPr>
          <p:cNvPr id="4" name="Slide Number Placeholder 3"/>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24933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7952B92-2A07-4F05-ADEB-5CC7E265F9AD}" type="datetime1">
              <a:rPr lang="en-US" smtClean="0"/>
              <a:t>12/18/2019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4732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D80E2CB-459F-447A-AD07-EC1280B797AA}" type="datetime1">
              <a:rPr lang="en-US" smtClean="0"/>
              <a:t>12/18/2019</a:t>
            </a:fld>
            <a:endParaRPr lang="en-US"/>
          </a:p>
        </p:txBody>
      </p:sp>
      <p:sp>
        <p:nvSpPr>
          <p:cNvPr id="6" name="Footer Placeholder 5"/>
          <p:cNvSpPr>
            <a:spLocks noGrp="1"/>
          </p:cNvSpPr>
          <p:nvPr>
            <p:ph type="ftr" sz="quarter" idx="11"/>
          </p:nvPr>
        </p:nvSpPr>
        <p:spPr/>
        <p:txBody>
          <a:bodyPr/>
          <a:lstStyle/>
          <a:p>
            <a:r>
              <a:rPr lang="en-US"/>
              <a:t>Renee Weeks 11-05-2018</a:t>
            </a:r>
          </a:p>
        </p:txBody>
      </p:sp>
      <p:sp>
        <p:nvSpPr>
          <p:cNvPr id="7" name="Slide Number Placeholder 6"/>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3989394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0BA7C-BB64-43F3-A969-C1642F720C74}" type="datetime1">
              <a:rPr lang="en-US" smtClean="0"/>
              <a:t>12/18/2019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75435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DD420C-E046-4D11-A143-545228243667}" type="datetime1">
              <a:rPr lang="en-US" smtClean="0"/>
              <a:t>12/18/2019</a:t>
            </a:fld>
            <a:endParaRPr lang="en-US"/>
          </a:p>
        </p:txBody>
      </p:sp>
      <p:sp>
        <p:nvSpPr>
          <p:cNvPr id="5" name="Footer Placeholder 4"/>
          <p:cNvSpPr>
            <a:spLocks noGrp="1"/>
          </p:cNvSpPr>
          <p:nvPr>
            <p:ph type="ftr" sz="quarter" idx="11"/>
          </p:nvPr>
        </p:nvSpPr>
        <p:spPr/>
        <p:txBody>
          <a:bodyPr/>
          <a:lstStyle/>
          <a:p>
            <a:r>
              <a:rPr lang="en-US"/>
              <a:t>Renee Weeks 11-05-2018</a:t>
            </a:r>
          </a:p>
        </p:txBody>
      </p:sp>
      <p:sp>
        <p:nvSpPr>
          <p:cNvPr id="6" name="Slide Number Placeholder 5"/>
          <p:cNvSpPr>
            <a:spLocks noGrp="1"/>
          </p:cNvSpPr>
          <p:nvPr>
            <p:ph type="sldNum" sz="quarter" idx="12"/>
          </p:nvPr>
        </p:nvSpPr>
        <p:spPr/>
        <p:txBody>
          <a:bodyPr/>
          <a:lstStyle/>
          <a:p>
            <a:fld id="{3A8AEA48-5832-4DAD-9B99-05CA8B111783}" type="slidenum">
              <a:rPr lang="en-US" smtClean="0"/>
              <a:t>‹#›</a:t>
            </a:fld>
            <a:endParaRPr lang="en-US"/>
          </a:p>
        </p:txBody>
      </p:sp>
    </p:spTree>
    <p:extLst>
      <p:ext uri="{BB962C8B-B14F-4D97-AF65-F5344CB8AC3E}">
        <p14:creationId xmlns:p14="http://schemas.microsoft.com/office/powerpoint/2010/main" val="117198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DFE8A-1E0B-4D1C-A0D5-F362CBFD4ED6}" type="datetime1">
              <a:rPr lang="en-US" smtClean="0"/>
              <a:t>12/18/2019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Renee Weeks 11-05-2018</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8AEA48-5832-4DAD-9B99-05CA8B111783}" type="slidenum">
              <a:rPr lang="en-US" smtClean="0"/>
              <a:t>‹#›</a:t>
            </a:fld>
            <a:endParaRPr lang="en-US"/>
          </a:p>
        </p:txBody>
      </p:sp>
    </p:spTree>
    <p:extLst>
      <p:ext uri="{BB962C8B-B14F-4D97-AF65-F5344CB8AC3E}">
        <p14:creationId xmlns:p14="http://schemas.microsoft.com/office/powerpoint/2010/main" val="2426111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atlong.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9F38-6F27-4FF9-88E9-949BC50F58A3}"/>
              </a:ext>
            </a:extLst>
          </p:cNvPr>
          <p:cNvSpPr>
            <a:spLocks noGrp="1"/>
          </p:cNvSpPr>
          <p:nvPr>
            <p:ph type="ctrTitle"/>
          </p:nvPr>
        </p:nvSpPr>
        <p:spPr/>
        <p:txBody>
          <a:bodyPr>
            <a:normAutofit fontScale="90000"/>
          </a:bodyPr>
          <a:lstStyle/>
          <a:p>
            <a:r>
              <a:rPr lang="en-US" b="1" dirty="0"/>
              <a:t>MGT 608 Final Project Excel Template How To Tips on Selected Tabs Only*</a:t>
            </a:r>
          </a:p>
        </p:txBody>
      </p:sp>
      <p:sp>
        <p:nvSpPr>
          <p:cNvPr id="3" name="Subtitle 2">
            <a:extLst>
              <a:ext uri="{FF2B5EF4-FFF2-40B4-BE49-F238E27FC236}">
                <a16:creationId xmlns:a16="http://schemas.microsoft.com/office/drawing/2014/main" id="{D2382696-00E7-4DD4-A5FD-C33AE2B7093E}"/>
              </a:ext>
            </a:extLst>
          </p:cNvPr>
          <p:cNvSpPr>
            <a:spLocks noGrp="1"/>
          </p:cNvSpPr>
          <p:nvPr>
            <p:ph type="subTitle" idx="1"/>
          </p:nvPr>
        </p:nvSpPr>
        <p:spPr>
          <a:xfrm>
            <a:off x="1425388" y="3602038"/>
            <a:ext cx="9242612" cy="2754312"/>
          </a:xfrm>
        </p:spPr>
        <p:txBody>
          <a:bodyPr>
            <a:normAutofit/>
          </a:bodyPr>
          <a:lstStyle/>
          <a:p>
            <a:r>
              <a:rPr lang="en-US" b="1" dirty="0"/>
              <a:t>Operating Costs Tab</a:t>
            </a:r>
          </a:p>
          <a:p>
            <a:r>
              <a:rPr lang="en-US" b="1" dirty="0"/>
              <a:t>Sales Forecast Tab</a:t>
            </a:r>
          </a:p>
          <a:p>
            <a:r>
              <a:rPr lang="en-US" b="1" dirty="0"/>
              <a:t>Modes Tab</a:t>
            </a:r>
          </a:p>
          <a:p>
            <a:r>
              <a:rPr lang="en-US" b="1" dirty="0"/>
              <a:t>Location Decision Tab</a:t>
            </a:r>
          </a:p>
          <a:p>
            <a:r>
              <a:rPr lang="en-US" b="1" dirty="0"/>
              <a:t>SCM Tab</a:t>
            </a:r>
          </a:p>
          <a:p>
            <a:pPr algn="l"/>
            <a:r>
              <a:rPr lang="en-US" b="1" dirty="0"/>
              <a:t>*Not including SKU List, Order History, &amp; Sales History tabs.</a:t>
            </a:r>
          </a:p>
        </p:txBody>
      </p:sp>
      <p:sp>
        <p:nvSpPr>
          <p:cNvPr id="4" name="Slide Number Placeholder 3">
            <a:extLst>
              <a:ext uri="{FF2B5EF4-FFF2-40B4-BE49-F238E27FC236}">
                <a16:creationId xmlns:a16="http://schemas.microsoft.com/office/drawing/2014/main" id="{065A8ABB-608D-41C9-BAD7-CA9E6BF1302F}"/>
              </a:ext>
            </a:extLst>
          </p:cNvPr>
          <p:cNvSpPr>
            <a:spLocks noGrp="1"/>
          </p:cNvSpPr>
          <p:nvPr>
            <p:ph type="sldNum" sz="quarter" idx="12"/>
          </p:nvPr>
        </p:nvSpPr>
        <p:spPr/>
        <p:txBody>
          <a:bodyPr/>
          <a:lstStyle/>
          <a:p>
            <a:fld id="{3A8AEA48-5832-4DAD-9B99-05CA8B111783}" type="slidenum">
              <a:rPr lang="en-US" smtClean="0"/>
              <a:t>1</a:t>
            </a:fld>
            <a:endParaRPr lang="en-US"/>
          </a:p>
        </p:txBody>
      </p:sp>
      <p:sp>
        <p:nvSpPr>
          <p:cNvPr id="5" name="Footer Placeholder 4">
            <a:extLst>
              <a:ext uri="{FF2B5EF4-FFF2-40B4-BE49-F238E27FC236}">
                <a16:creationId xmlns:a16="http://schemas.microsoft.com/office/drawing/2014/main" id="{713ACA0E-BA19-49BE-9779-58DF0267157C}"/>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150416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82503-0D1D-4DBB-9D5D-53C0E727FED9}"/>
              </a:ext>
            </a:extLst>
          </p:cNvPr>
          <p:cNvSpPr>
            <a:spLocks noGrp="1"/>
          </p:cNvSpPr>
          <p:nvPr>
            <p:ph type="title"/>
          </p:nvPr>
        </p:nvSpPr>
        <p:spPr/>
        <p:txBody>
          <a:bodyPr/>
          <a:lstStyle/>
          <a:p>
            <a:r>
              <a:rPr lang="en-US" dirty="0"/>
              <a:t>Operating Costs Tab</a:t>
            </a:r>
          </a:p>
        </p:txBody>
      </p:sp>
      <p:sp>
        <p:nvSpPr>
          <p:cNvPr id="3" name="Content Placeholder 2">
            <a:extLst>
              <a:ext uri="{FF2B5EF4-FFF2-40B4-BE49-F238E27FC236}">
                <a16:creationId xmlns:a16="http://schemas.microsoft.com/office/drawing/2014/main" id="{FF722D61-EE4A-43EB-AFF9-B12235B2ED09}"/>
              </a:ext>
            </a:extLst>
          </p:cNvPr>
          <p:cNvSpPr>
            <a:spLocks noGrp="1"/>
          </p:cNvSpPr>
          <p:nvPr>
            <p:ph idx="1"/>
          </p:nvPr>
        </p:nvSpPr>
        <p:spPr>
          <a:xfrm>
            <a:off x="838200" y="1395319"/>
            <a:ext cx="10515600" cy="4351338"/>
          </a:xfrm>
        </p:spPr>
        <p:txBody>
          <a:bodyPr>
            <a:normAutofit/>
          </a:bodyPr>
          <a:lstStyle/>
          <a:p>
            <a:r>
              <a:rPr lang="pt-BR" dirty="0"/>
              <a:t>Calculate Total Annual Inventory Carrying (Holding) Costs</a:t>
            </a:r>
          </a:p>
          <a:p>
            <a:r>
              <a:rPr lang="pt-BR" dirty="0"/>
              <a:t>Calculate Inventory Holding Cost rate, k (%)</a:t>
            </a:r>
          </a:p>
          <a:p>
            <a:pPr lvl="1"/>
            <a:r>
              <a:rPr lang="pt-BR" dirty="0"/>
              <a:t>Determine which of the costs listed on Corporate Inventory Costs table are holding costs.</a:t>
            </a:r>
          </a:p>
          <a:p>
            <a:pPr lvl="1"/>
            <a:r>
              <a:rPr lang="en-US" dirty="0"/>
              <a:t>Operating Cost Tab: Carrying costs can be further broken down into several categories:</a:t>
            </a:r>
          </a:p>
          <a:p>
            <a:pPr lvl="2"/>
            <a:r>
              <a:rPr lang="en-US" dirty="0"/>
              <a:t>Capital costs					</a:t>
            </a:r>
          </a:p>
          <a:p>
            <a:pPr lvl="2"/>
            <a:r>
              <a:rPr lang="en-US" dirty="0"/>
              <a:t>Non-capital costs					</a:t>
            </a:r>
          </a:p>
          <a:p>
            <a:pPr lvl="2"/>
            <a:r>
              <a:rPr lang="en-US" dirty="0"/>
              <a:t>Inventory risk costs	</a:t>
            </a:r>
          </a:p>
          <a:p>
            <a:pPr lvl="2"/>
            <a:r>
              <a:rPr lang="en-US" dirty="0"/>
              <a:t>(Potential resource: eBook chapter on Inventory Management)</a:t>
            </a:r>
            <a:endParaRPr lang="pt-BR" dirty="0"/>
          </a:p>
          <a:p>
            <a:pPr lvl="1"/>
            <a:r>
              <a:rPr lang="pt-BR" dirty="0"/>
              <a:t>Holding costs/Average Inventory = k%</a:t>
            </a:r>
            <a:endParaRPr lang="en-US" dirty="0"/>
          </a:p>
        </p:txBody>
      </p:sp>
      <p:sp>
        <p:nvSpPr>
          <p:cNvPr id="4" name="Slide Number Placeholder 3">
            <a:extLst>
              <a:ext uri="{FF2B5EF4-FFF2-40B4-BE49-F238E27FC236}">
                <a16:creationId xmlns:a16="http://schemas.microsoft.com/office/drawing/2014/main" id="{A1E41718-52E4-41AA-AEB2-402F4FE52AD2}"/>
              </a:ext>
            </a:extLst>
          </p:cNvPr>
          <p:cNvSpPr>
            <a:spLocks noGrp="1"/>
          </p:cNvSpPr>
          <p:nvPr>
            <p:ph type="sldNum" sz="quarter" idx="12"/>
          </p:nvPr>
        </p:nvSpPr>
        <p:spPr/>
        <p:txBody>
          <a:bodyPr/>
          <a:lstStyle/>
          <a:p>
            <a:fld id="{3A8AEA48-5832-4DAD-9B99-05CA8B111783}" type="slidenum">
              <a:rPr lang="en-US" smtClean="0"/>
              <a:t>2</a:t>
            </a:fld>
            <a:endParaRPr lang="en-US"/>
          </a:p>
        </p:txBody>
      </p:sp>
      <p:sp>
        <p:nvSpPr>
          <p:cNvPr id="5" name="Footer Placeholder 4">
            <a:extLst>
              <a:ext uri="{FF2B5EF4-FFF2-40B4-BE49-F238E27FC236}">
                <a16:creationId xmlns:a16="http://schemas.microsoft.com/office/drawing/2014/main" id="{37805E68-5DD1-42E7-8F01-DDDC23854BBC}"/>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394811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B2F2-B7FC-4DB6-8D59-5D013F7287D8}"/>
              </a:ext>
            </a:extLst>
          </p:cNvPr>
          <p:cNvSpPr>
            <a:spLocks noGrp="1"/>
          </p:cNvSpPr>
          <p:nvPr>
            <p:ph type="title"/>
          </p:nvPr>
        </p:nvSpPr>
        <p:spPr/>
        <p:txBody>
          <a:bodyPr/>
          <a:lstStyle/>
          <a:p>
            <a:r>
              <a:rPr lang="en-US" dirty="0"/>
              <a:t>Sales Forecast Tab</a:t>
            </a:r>
          </a:p>
        </p:txBody>
      </p:sp>
      <p:sp>
        <p:nvSpPr>
          <p:cNvPr id="3" name="Content Placeholder 2">
            <a:extLst>
              <a:ext uri="{FF2B5EF4-FFF2-40B4-BE49-F238E27FC236}">
                <a16:creationId xmlns:a16="http://schemas.microsoft.com/office/drawing/2014/main" id="{ABE2CBEF-97E6-4A7A-AB96-FCE7DEFD539F}"/>
              </a:ext>
            </a:extLst>
          </p:cNvPr>
          <p:cNvSpPr>
            <a:spLocks noGrp="1"/>
          </p:cNvSpPr>
          <p:nvPr>
            <p:ph idx="1"/>
          </p:nvPr>
        </p:nvSpPr>
        <p:spPr>
          <a:xfrm>
            <a:off x="838200" y="1422213"/>
            <a:ext cx="10515600" cy="4351338"/>
          </a:xfrm>
        </p:spPr>
        <p:txBody>
          <a:bodyPr/>
          <a:lstStyle/>
          <a:p>
            <a:r>
              <a:rPr lang="en-US" sz="2000" dirty="0"/>
              <a:t>The Inventory Holding Cost rate, k (%) will populate “k” on the tab from the calculation made on the Operating Costs tab, which must be done prior to working on the Sales Forecast tab.</a:t>
            </a:r>
          </a:p>
          <a:p>
            <a:r>
              <a:rPr lang="en-US" sz="2000" dirty="0"/>
              <a:t>The “k” rate will impact the EOQ calculation.</a:t>
            </a:r>
          </a:p>
          <a:p>
            <a:r>
              <a:rPr lang="en-US" sz="2000" dirty="0"/>
              <a:t>Manual Formula for EOQ: </a:t>
            </a:r>
          </a:p>
          <a:p>
            <a:r>
              <a:rPr lang="en-US" sz="2000" dirty="0"/>
              <a:t>Required: Calculate the Number of Orders per Year that you’ll make as the Purchasing Agent column.</a:t>
            </a:r>
          </a:p>
          <a:p>
            <a:pPr lvl="1"/>
            <a:r>
              <a:rPr lang="en-US" sz="2000" dirty="0"/>
              <a:t>Number of orders per year = Regional Demand/Regional Q.</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6A08E6B3-9BD3-40D1-9B87-598BC1CF1CD2}"/>
              </a:ext>
            </a:extLst>
          </p:cNvPr>
          <p:cNvSpPr>
            <a:spLocks noGrp="1"/>
          </p:cNvSpPr>
          <p:nvPr>
            <p:ph type="sldNum" sz="quarter" idx="12"/>
          </p:nvPr>
        </p:nvSpPr>
        <p:spPr/>
        <p:txBody>
          <a:bodyPr/>
          <a:lstStyle/>
          <a:p>
            <a:fld id="{3A8AEA48-5832-4DAD-9B99-05CA8B111783}" type="slidenum">
              <a:rPr lang="en-US" smtClean="0"/>
              <a:t>3</a:t>
            </a:fld>
            <a:endParaRPr lang="en-US"/>
          </a:p>
        </p:txBody>
      </p:sp>
      <p:pic>
        <p:nvPicPr>
          <p:cNvPr id="5" name="Picture 4">
            <a:extLst>
              <a:ext uri="{FF2B5EF4-FFF2-40B4-BE49-F238E27FC236}">
                <a16:creationId xmlns:a16="http://schemas.microsoft.com/office/drawing/2014/main" id="{7AB1542E-F5FC-4A54-B58E-FC988EA2F254}"/>
              </a:ext>
            </a:extLst>
          </p:cNvPr>
          <p:cNvPicPr>
            <a:picLocks noChangeAspect="1"/>
          </p:cNvPicPr>
          <p:nvPr/>
        </p:nvPicPr>
        <p:blipFill>
          <a:blip r:embed="rId2"/>
          <a:stretch>
            <a:fillRect/>
          </a:stretch>
        </p:blipFill>
        <p:spPr>
          <a:xfrm>
            <a:off x="5212003" y="2078676"/>
            <a:ext cx="1767993" cy="1066892"/>
          </a:xfrm>
          <a:prstGeom prst="rect">
            <a:avLst/>
          </a:prstGeom>
        </p:spPr>
      </p:pic>
      <p:sp>
        <p:nvSpPr>
          <p:cNvPr id="6" name="Footer Placeholder 5">
            <a:extLst>
              <a:ext uri="{FF2B5EF4-FFF2-40B4-BE49-F238E27FC236}">
                <a16:creationId xmlns:a16="http://schemas.microsoft.com/office/drawing/2014/main" id="{4E6454A0-216B-4A53-9428-4A53A039438D}"/>
              </a:ext>
            </a:extLst>
          </p:cNvPr>
          <p:cNvSpPr>
            <a:spLocks noGrp="1"/>
          </p:cNvSpPr>
          <p:nvPr>
            <p:ph type="ftr" sz="quarter" idx="11"/>
          </p:nvPr>
        </p:nvSpPr>
        <p:spPr/>
        <p:txBody>
          <a:bodyPr/>
          <a:lstStyle/>
          <a:p>
            <a:r>
              <a:rPr lang="en-US"/>
              <a:t>Renee Weeks 11-05-2018</a:t>
            </a:r>
          </a:p>
        </p:txBody>
      </p:sp>
      <p:graphicFrame>
        <p:nvGraphicFramePr>
          <p:cNvPr id="154" name="Table 153">
            <a:extLst>
              <a:ext uri="{FF2B5EF4-FFF2-40B4-BE49-F238E27FC236}">
                <a16:creationId xmlns:a16="http://schemas.microsoft.com/office/drawing/2014/main" id="{EBF1158B-0D9B-476B-B6D0-0E4444AED90F}"/>
              </a:ext>
            </a:extLst>
          </p:cNvPr>
          <p:cNvGraphicFramePr>
            <a:graphicFrameLocks noGrp="1"/>
          </p:cNvGraphicFramePr>
          <p:nvPr>
            <p:extLst>
              <p:ext uri="{D42A27DB-BD31-4B8C-83A1-F6EECF244321}">
                <p14:modId xmlns:p14="http://schemas.microsoft.com/office/powerpoint/2010/main" val="3993158637"/>
              </p:ext>
            </p:extLst>
          </p:nvPr>
        </p:nvGraphicFramePr>
        <p:xfrm>
          <a:off x="986713" y="4071692"/>
          <a:ext cx="8450580" cy="1429385"/>
        </p:xfrm>
        <a:graphic>
          <a:graphicData uri="http://schemas.openxmlformats.org/drawingml/2006/table">
            <a:tbl>
              <a:tblPr firstRow="1" firstCol="1" bandRow="1"/>
              <a:tblGrid>
                <a:gridCol w="5641897">
                  <a:extLst>
                    <a:ext uri="{9D8B030D-6E8A-4147-A177-3AD203B41FA5}">
                      <a16:colId xmlns:a16="http://schemas.microsoft.com/office/drawing/2014/main" val="2987124578"/>
                    </a:ext>
                  </a:extLst>
                </a:gridCol>
                <a:gridCol w="151268">
                  <a:extLst>
                    <a:ext uri="{9D8B030D-6E8A-4147-A177-3AD203B41FA5}">
                      <a16:colId xmlns:a16="http://schemas.microsoft.com/office/drawing/2014/main" val="567626786"/>
                    </a:ext>
                  </a:extLst>
                </a:gridCol>
                <a:gridCol w="151268">
                  <a:extLst>
                    <a:ext uri="{9D8B030D-6E8A-4147-A177-3AD203B41FA5}">
                      <a16:colId xmlns:a16="http://schemas.microsoft.com/office/drawing/2014/main" val="3078627988"/>
                    </a:ext>
                  </a:extLst>
                </a:gridCol>
                <a:gridCol w="151268">
                  <a:extLst>
                    <a:ext uri="{9D8B030D-6E8A-4147-A177-3AD203B41FA5}">
                      <a16:colId xmlns:a16="http://schemas.microsoft.com/office/drawing/2014/main" val="1730583787"/>
                    </a:ext>
                  </a:extLst>
                </a:gridCol>
                <a:gridCol w="2354879">
                  <a:extLst>
                    <a:ext uri="{9D8B030D-6E8A-4147-A177-3AD203B41FA5}">
                      <a16:colId xmlns:a16="http://schemas.microsoft.com/office/drawing/2014/main" val="1595561543"/>
                    </a:ext>
                  </a:extLst>
                </a:gridCol>
              </a:tblGrid>
              <a:tr h="182880">
                <a:tc gridSpan="4">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Formula: Probabilistic Demand and Delivery Lead Time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778529015"/>
                  </a:ext>
                </a:extLst>
              </a:tr>
              <a:tr h="182880">
                <a:tc gridSpan="3">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 Avg. demand x Avg. LT + Safety Stock)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gridSpan="2">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57691095"/>
                  </a:ext>
                </a:extLst>
              </a:tr>
              <a:tr h="198120">
                <a:tc gridSpan="2">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ROP = (Avg. d x Avg. LT) + Zσ</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dlt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gridSpan="3">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1326683"/>
                  </a:ext>
                </a:extLst>
              </a:tr>
              <a:tr h="182880">
                <a:tc>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Where,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gridSpan="4">
                  <a: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4673011"/>
                  </a:ext>
                </a:extLst>
              </a:tr>
              <a:tr h="213360">
                <a:tc gridSpan="5">
                  <a:txBody>
                    <a:bodyPr/>
                    <a:lstStyle/>
                    <a:p>
                      <a:pPr marL="0" marR="0">
                        <a:lnSpc>
                          <a:spcPct val="107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σ</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dlt</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Standard deviation of demand during the lead time = √σ</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(Avg. d)</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σ</a:t>
                      </a:r>
                      <a:r>
                        <a:rPr lang="en-US" sz="1600" b="1"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1600" b="1"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t>
                      </a: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(Avg. LT)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597035"/>
                  </a:ext>
                </a:extLst>
              </a:tr>
              <a:tr h="182880">
                <a:tc>
                  <a:txBody>
                    <a:bodyPr/>
                    <a:lstStyle/>
                    <a:p>
                      <a:pPr>
                        <a:lnSpc>
                          <a:spcPct val="107000"/>
                        </a:lnSpc>
                      </a:pPr>
                      <a:endParaRPr lang="en-US" sz="1100">
                        <a:effectLst/>
                        <a:latin typeface="Calibri" panose="020F0502020204030204" pitchFamily="34" charset="0"/>
                      </a:endParaRPr>
                    </a:p>
                  </a:txBody>
                  <a:tcPr marL="68580" marR="68580" marT="0" marB="0" anchor="b">
                    <a:lnL>
                      <a:noFill/>
                    </a:lnL>
                    <a:lnR>
                      <a:noFill/>
                    </a:lnR>
                    <a:lnT>
                      <a:noFill/>
                    </a:lnT>
                    <a:lnB>
                      <a:noFill/>
                    </a:lnB>
                  </a:tcPr>
                </a:tc>
                <a:tc gridSpan="4">
                  <a:txBody>
                    <a:bodyPr/>
                    <a:lstStyle/>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57420971"/>
                  </a:ext>
                </a:extLst>
              </a:tr>
            </a:tbl>
          </a:graphicData>
        </a:graphic>
      </p:graphicFrame>
    </p:spTree>
    <p:extLst>
      <p:ext uri="{BB962C8B-B14F-4D97-AF65-F5344CB8AC3E}">
        <p14:creationId xmlns:p14="http://schemas.microsoft.com/office/powerpoint/2010/main" val="210918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508-06AB-4465-B9CC-8E34007E1355}"/>
              </a:ext>
            </a:extLst>
          </p:cNvPr>
          <p:cNvSpPr>
            <a:spLocks noGrp="1"/>
          </p:cNvSpPr>
          <p:nvPr>
            <p:ph type="title"/>
          </p:nvPr>
        </p:nvSpPr>
        <p:spPr/>
        <p:txBody>
          <a:bodyPr/>
          <a:lstStyle/>
          <a:p>
            <a:r>
              <a:rPr lang="en-US" dirty="0"/>
              <a:t>Modes Tab</a:t>
            </a:r>
          </a:p>
        </p:txBody>
      </p:sp>
      <p:sp>
        <p:nvSpPr>
          <p:cNvPr id="3" name="Content Placeholder 2">
            <a:extLst>
              <a:ext uri="{FF2B5EF4-FFF2-40B4-BE49-F238E27FC236}">
                <a16:creationId xmlns:a16="http://schemas.microsoft.com/office/drawing/2014/main" id="{9B92415F-DE39-4B38-BE40-C1A764188E00}"/>
              </a:ext>
            </a:extLst>
          </p:cNvPr>
          <p:cNvSpPr>
            <a:spLocks noGrp="1"/>
          </p:cNvSpPr>
          <p:nvPr>
            <p:ph idx="1"/>
          </p:nvPr>
        </p:nvSpPr>
        <p:spPr>
          <a:xfrm>
            <a:off x="838200" y="1462554"/>
            <a:ext cx="10515600" cy="4351338"/>
          </a:xfrm>
        </p:spPr>
        <p:txBody>
          <a:bodyPr/>
          <a:lstStyle/>
          <a:p>
            <a:r>
              <a:rPr lang="en-US" dirty="0"/>
              <a:t>Rate each mode of transportation: Truck, Rail, Air, &amp; Water regarding:</a:t>
            </a:r>
          </a:p>
          <a:p>
            <a:pPr lvl="1"/>
            <a:r>
              <a:rPr lang="en-US" dirty="0"/>
              <a:t>Cost </a:t>
            </a:r>
          </a:p>
          <a:p>
            <a:pPr lvl="1"/>
            <a:r>
              <a:rPr lang="en-US" dirty="0"/>
              <a:t>Speed </a:t>
            </a:r>
          </a:p>
          <a:p>
            <a:pPr lvl="1"/>
            <a:r>
              <a:rPr lang="en-US" dirty="0"/>
              <a:t>Flexibility </a:t>
            </a:r>
          </a:p>
          <a:p>
            <a:pPr lvl="1"/>
            <a:r>
              <a:rPr lang="en-US" dirty="0"/>
              <a:t>See b. of E. Logistics – Transportation instruction</a:t>
            </a:r>
          </a:p>
          <a:p>
            <a:r>
              <a:rPr lang="en-US" dirty="0"/>
              <a:t>See Section on Transportation Modes in eBook for help.</a:t>
            </a:r>
          </a:p>
          <a:p>
            <a:r>
              <a:rPr lang="en-US" dirty="0"/>
              <a:t>Rate Cost and Speed by high, moderate, or low.</a:t>
            </a:r>
          </a:p>
          <a:p>
            <a:r>
              <a:rPr lang="en-US" dirty="0"/>
              <a:t>Rate Flexibility by high, moderate, or low and also provide description of the mode and type of products typically transported.</a:t>
            </a:r>
          </a:p>
          <a:p>
            <a:pPr lvl="1"/>
            <a:endParaRPr lang="en-US" dirty="0"/>
          </a:p>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FB5A9FFA-48F3-4372-8087-AC7893B52818}"/>
              </a:ext>
            </a:extLst>
          </p:cNvPr>
          <p:cNvSpPr>
            <a:spLocks noGrp="1"/>
          </p:cNvSpPr>
          <p:nvPr>
            <p:ph type="sldNum" sz="quarter" idx="12"/>
          </p:nvPr>
        </p:nvSpPr>
        <p:spPr/>
        <p:txBody>
          <a:bodyPr/>
          <a:lstStyle/>
          <a:p>
            <a:fld id="{3A8AEA48-5832-4DAD-9B99-05CA8B111783}" type="slidenum">
              <a:rPr lang="en-US" smtClean="0"/>
              <a:t>4</a:t>
            </a:fld>
            <a:endParaRPr lang="en-US"/>
          </a:p>
        </p:txBody>
      </p:sp>
      <p:sp>
        <p:nvSpPr>
          <p:cNvPr id="5" name="Footer Placeholder 4">
            <a:extLst>
              <a:ext uri="{FF2B5EF4-FFF2-40B4-BE49-F238E27FC236}">
                <a16:creationId xmlns:a16="http://schemas.microsoft.com/office/drawing/2014/main" id="{91484392-1A65-4314-8D79-CA943011B587}"/>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763385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53150-F0EE-4CB3-B13B-DD994E9A9F82}"/>
              </a:ext>
            </a:extLst>
          </p:cNvPr>
          <p:cNvSpPr>
            <a:spLocks noGrp="1"/>
          </p:cNvSpPr>
          <p:nvPr>
            <p:ph type="title"/>
          </p:nvPr>
        </p:nvSpPr>
        <p:spPr/>
        <p:txBody>
          <a:bodyPr/>
          <a:lstStyle/>
          <a:p>
            <a:r>
              <a:rPr lang="en-US" dirty="0"/>
              <a:t>Modes Tab Continued…</a:t>
            </a:r>
          </a:p>
        </p:txBody>
      </p:sp>
      <p:sp>
        <p:nvSpPr>
          <p:cNvPr id="3" name="Content Placeholder 2">
            <a:extLst>
              <a:ext uri="{FF2B5EF4-FFF2-40B4-BE49-F238E27FC236}">
                <a16:creationId xmlns:a16="http://schemas.microsoft.com/office/drawing/2014/main" id="{623C2206-9A37-49D1-89C9-B8FF8D379370}"/>
              </a:ext>
            </a:extLst>
          </p:cNvPr>
          <p:cNvSpPr>
            <a:spLocks noGrp="1"/>
          </p:cNvSpPr>
          <p:nvPr>
            <p:ph idx="1"/>
          </p:nvPr>
        </p:nvSpPr>
        <p:spPr>
          <a:xfrm>
            <a:off x="838200" y="1476001"/>
            <a:ext cx="10845800" cy="4547466"/>
          </a:xfrm>
        </p:spPr>
        <p:txBody>
          <a:bodyPr/>
          <a:lstStyle/>
          <a:p>
            <a:r>
              <a:rPr lang="en-US" dirty="0"/>
              <a:t>Ports of Entry:</a:t>
            </a:r>
          </a:p>
          <a:p>
            <a:pPr lvl="1"/>
            <a:r>
              <a:rPr lang="en-US" dirty="0"/>
              <a:t>Follow the instructions under E. Logistics – Transportation</a:t>
            </a:r>
          </a:p>
          <a:p>
            <a:pPr lvl="2"/>
            <a:r>
              <a:rPr lang="en-US" dirty="0"/>
              <a:t>First, estimate </a:t>
            </a:r>
            <a:r>
              <a:rPr lang="en-US" i="1" dirty="0"/>
              <a:t>(qualitative assessment only!)</a:t>
            </a:r>
            <a:r>
              <a:rPr lang="en-US" dirty="0"/>
              <a:t> the location for FOUR new Distribution Centers (one for each Region).  These four distribution centers will be listed under the Ports of Entry section, (from the Location Decision tab).</a:t>
            </a:r>
          </a:p>
          <a:p>
            <a:pPr lvl="2"/>
            <a:r>
              <a:rPr lang="en-US" dirty="0"/>
              <a:t>Next, assuming that you have raw materials, components and finished goods arriving from suppliers in Asia and Africa and being delivered to each of the four Distribution Centers, state your modal selection from the Port-of-Entry to each of the Distribution Centers.  </a:t>
            </a:r>
          </a:p>
          <a:p>
            <a:pPr lvl="2"/>
            <a:r>
              <a:rPr lang="en-US" dirty="0"/>
              <a:t>You will need to determine the Port of Entry (from Africa) and (from Asia) for each of the distribution centers.</a:t>
            </a:r>
          </a:p>
          <a:p>
            <a:pPr lvl="2"/>
            <a:r>
              <a:rPr lang="en-US" dirty="0"/>
              <a:t>You will also select the Mode of Transportation for each distribution center. Research needs to be conducted of the modes available for each distribution center. I suggest researching “real” distribution centers located in the same areas as your distribution centers.</a:t>
            </a:r>
          </a:p>
          <a:p>
            <a:pPr lvl="2"/>
            <a:endParaRPr lang="en-US" dirty="0"/>
          </a:p>
        </p:txBody>
      </p:sp>
      <p:sp>
        <p:nvSpPr>
          <p:cNvPr id="4" name="Slide Number Placeholder 3">
            <a:extLst>
              <a:ext uri="{FF2B5EF4-FFF2-40B4-BE49-F238E27FC236}">
                <a16:creationId xmlns:a16="http://schemas.microsoft.com/office/drawing/2014/main" id="{7065AE50-511F-4C32-B296-B85ADD727583}"/>
              </a:ext>
            </a:extLst>
          </p:cNvPr>
          <p:cNvSpPr>
            <a:spLocks noGrp="1"/>
          </p:cNvSpPr>
          <p:nvPr>
            <p:ph type="sldNum" sz="quarter" idx="12"/>
          </p:nvPr>
        </p:nvSpPr>
        <p:spPr/>
        <p:txBody>
          <a:bodyPr/>
          <a:lstStyle/>
          <a:p>
            <a:fld id="{3A8AEA48-5832-4DAD-9B99-05CA8B111783}" type="slidenum">
              <a:rPr lang="en-US" smtClean="0"/>
              <a:t>5</a:t>
            </a:fld>
            <a:endParaRPr lang="en-US"/>
          </a:p>
        </p:txBody>
      </p:sp>
      <p:sp>
        <p:nvSpPr>
          <p:cNvPr id="5" name="Footer Placeholder 4">
            <a:extLst>
              <a:ext uri="{FF2B5EF4-FFF2-40B4-BE49-F238E27FC236}">
                <a16:creationId xmlns:a16="http://schemas.microsoft.com/office/drawing/2014/main" id="{D5FA2CBA-6089-4AD5-BB2B-D0DD830E7859}"/>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375880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5D78-9F6B-4805-9897-0368553997BD}"/>
              </a:ext>
            </a:extLst>
          </p:cNvPr>
          <p:cNvSpPr>
            <a:spLocks noGrp="1"/>
          </p:cNvSpPr>
          <p:nvPr>
            <p:ph type="title"/>
          </p:nvPr>
        </p:nvSpPr>
        <p:spPr/>
        <p:txBody>
          <a:bodyPr/>
          <a:lstStyle/>
          <a:p>
            <a:r>
              <a:rPr lang="en-US" dirty="0"/>
              <a:t>Location Decision Tab</a:t>
            </a:r>
          </a:p>
        </p:txBody>
      </p:sp>
      <p:sp>
        <p:nvSpPr>
          <p:cNvPr id="3" name="Content Placeholder 2">
            <a:extLst>
              <a:ext uri="{FF2B5EF4-FFF2-40B4-BE49-F238E27FC236}">
                <a16:creationId xmlns:a16="http://schemas.microsoft.com/office/drawing/2014/main" id="{E8FA66EA-F356-4D5B-90AD-A2CBE5F13DC9}"/>
              </a:ext>
            </a:extLst>
          </p:cNvPr>
          <p:cNvSpPr>
            <a:spLocks noGrp="1"/>
          </p:cNvSpPr>
          <p:nvPr>
            <p:ph idx="1"/>
          </p:nvPr>
        </p:nvSpPr>
        <p:spPr>
          <a:xfrm>
            <a:off x="838200" y="1368425"/>
            <a:ext cx="10515600" cy="4351338"/>
          </a:xfrm>
        </p:spPr>
        <p:txBody>
          <a:bodyPr>
            <a:normAutofit fontScale="92500" lnSpcReduction="20000"/>
          </a:bodyPr>
          <a:lstStyle/>
          <a:p>
            <a:r>
              <a:rPr lang="en-US" dirty="0"/>
              <a:t>Follow from E. Logistics – Transportation:</a:t>
            </a:r>
          </a:p>
          <a:p>
            <a:r>
              <a:rPr lang="en-US" dirty="0"/>
              <a:t>First, estimate </a:t>
            </a:r>
            <a:r>
              <a:rPr lang="en-US" i="1" dirty="0"/>
              <a:t>(qualitative assessment only!)</a:t>
            </a:r>
            <a:r>
              <a:rPr lang="en-US" dirty="0"/>
              <a:t> the location for FOUR new Distribution Centers (one for each Region).  These four distribution centers will be listed under the Ports of Entry section, (from the Location Decision tab).</a:t>
            </a:r>
          </a:p>
          <a:p>
            <a:r>
              <a:rPr lang="en-US" dirty="0"/>
              <a:t>Qualitative assessment – examples of some Critical Factors to consider:	</a:t>
            </a:r>
          </a:p>
          <a:p>
            <a:pPr lvl="1"/>
            <a:r>
              <a:rPr lang="en-US" sz="2800" dirty="0"/>
              <a:t>Government taxes and incentives, access and proximity to markets/customers, environmental issues, labor issues, access to suppliers and cost, utility availability and cost, quality of life issues, land availability and costs.</a:t>
            </a:r>
          </a:p>
          <a:p>
            <a:r>
              <a:rPr lang="en-US" dirty="0"/>
              <a:t>Provide any source or pertinent information such as diagrams, tables, etc. that relate to the decisions made.</a:t>
            </a:r>
            <a:r>
              <a:rPr lang="en-US" sz="3200" dirty="0"/>
              <a:t>		</a:t>
            </a:r>
          </a:p>
          <a:p>
            <a:pPr marL="457200" lvl="1" indent="0">
              <a:buNone/>
            </a:pPr>
            <a:r>
              <a:rPr lang="en-US" sz="2800" dirty="0"/>
              <a:t>				</a:t>
            </a:r>
            <a:r>
              <a:rPr lang="en-US" dirty="0"/>
              <a:t>		</a:t>
            </a:r>
          </a:p>
          <a:p>
            <a:pPr lvl="1"/>
            <a:endParaRPr lang="en-US" dirty="0"/>
          </a:p>
          <a:p>
            <a:pPr lvl="1"/>
            <a:endParaRPr lang="en-US" dirty="0"/>
          </a:p>
          <a:p>
            <a:pPr lvl="1"/>
            <a:endParaRPr lang="en-US" dirty="0"/>
          </a:p>
          <a:p>
            <a:endParaRPr lang="en-US" dirty="0"/>
          </a:p>
          <a:p>
            <a:pPr marL="0" indent="0">
              <a:buNone/>
            </a:pPr>
            <a:endParaRPr lang="en-US" u="sng" dirty="0"/>
          </a:p>
          <a:p>
            <a:pPr marL="457200" lvl="1" indent="0">
              <a:buNone/>
            </a:pPr>
            <a:endParaRPr lang="en-US" dirty="0"/>
          </a:p>
        </p:txBody>
      </p:sp>
      <p:sp>
        <p:nvSpPr>
          <p:cNvPr id="4" name="Slide Number Placeholder 3">
            <a:extLst>
              <a:ext uri="{FF2B5EF4-FFF2-40B4-BE49-F238E27FC236}">
                <a16:creationId xmlns:a16="http://schemas.microsoft.com/office/drawing/2014/main" id="{BFC2054B-10A5-4B9B-9041-34FC5E73AD01}"/>
              </a:ext>
            </a:extLst>
          </p:cNvPr>
          <p:cNvSpPr>
            <a:spLocks noGrp="1"/>
          </p:cNvSpPr>
          <p:nvPr>
            <p:ph type="sldNum" sz="quarter" idx="12"/>
          </p:nvPr>
        </p:nvSpPr>
        <p:spPr/>
        <p:txBody>
          <a:bodyPr/>
          <a:lstStyle/>
          <a:p>
            <a:fld id="{3A8AEA48-5832-4DAD-9B99-05CA8B111783}" type="slidenum">
              <a:rPr lang="en-US" smtClean="0"/>
              <a:t>6</a:t>
            </a:fld>
            <a:endParaRPr lang="en-US"/>
          </a:p>
        </p:txBody>
      </p:sp>
      <p:sp>
        <p:nvSpPr>
          <p:cNvPr id="5" name="Footer Placeholder 4">
            <a:extLst>
              <a:ext uri="{FF2B5EF4-FFF2-40B4-BE49-F238E27FC236}">
                <a16:creationId xmlns:a16="http://schemas.microsoft.com/office/drawing/2014/main" id="{88FD9CCF-5BCD-4176-BF45-569BFE2146CB}"/>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899063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C3F44-565A-416A-8D26-AF0385D82864}"/>
              </a:ext>
            </a:extLst>
          </p:cNvPr>
          <p:cNvSpPr>
            <a:spLocks noGrp="1"/>
          </p:cNvSpPr>
          <p:nvPr>
            <p:ph type="title"/>
          </p:nvPr>
        </p:nvSpPr>
        <p:spPr/>
        <p:txBody>
          <a:bodyPr/>
          <a:lstStyle/>
          <a:p>
            <a:r>
              <a:rPr lang="en-US" dirty="0"/>
              <a:t>Location Decision Tab Continued…</a:t>
            </a:r>
          </a:p>
        </p:txBody>
      </p:sp>
      <p:sp>
        <p:nvSpPr>
          <p:cNvPr id="3" name="Content Placeholder 2">
            <a:extLst>
              <a:ext uri="{FF2B5EF4-FFF2-40B4-BE49-F238E27FC236}">
                <a16:creationId xmlns:a16="http://schemas.microsoft.com/office/drawing/2014/main" id="{ADED215C-8C88-450E-9B97-FD2107CC619A}"/>
              </a:ext>
            </a:extLst>
          </p:cNvPr>
          <p:cNvSpPr>
            <a:spLocks noGrp="1"/>
          </p:cNvSpPr>
          <p:nvPr>
            <p:ph idx="1"/>
          </p:nvPr>
        </p:nvSpPr>
        <p:spPr>
          <a:xfrm>
            <a:off x="838200" y="1476001"/>
            <a:ext cx="10515600" cy="4351338"/>
          </a:xfrm>
        </p:spPr>
        <p:txBody>
          <a:bodyPr>
            <a:normAutofit/>
          </a:bodyPr>
          <a:lstStyle/>
          <a:p>
            <a:r>
              <a:rPr lang="en-US" dirty="0"/>
              <a:t>Use the recommended source: </a:t>
            </a:r>
            <a:r>
              <a:rPr lang="en-US" u="sng" dirty="0">
                <a:hlinkClick r:id="rId2"/>
              </a:rPr>
              <a:t>https://www.latlong.net/</a:t>
            </a:r>
            <a:r>
              <a:rPr lang="en-US" u="sng" dirty="0"/>
              <a:t> </a:t>
            </a:r>
            <a:r>
              <a:rPr lang="en-US" dirty="0"/>
              <a:t>provided on the tab (or other source) to determine the Longitude/Latitude of the four distribution centers you select and complete the appropriate columns. (Gravity method of location decision).</a:t>
            </a:r>
          </a:p>
          <a:p>
            <a:r>
              <a:rPr lang="en-US" dirty="0"/>
              <a:t>Follow the instructions from d. of E. Logistics – Transportation:</a:t>
            </a:r>
          </a:p>
          <a:p>
            <a:pPr lvl="1"/>
            <a:r>
              <a:rPr lang="en-US" dirty="0"/>
              <a:t>Finally, as the Chief Supply Chain Officer is considering relocation of our current, single DC into a better-situated nationwide Fulfillment Center, compute an initial estimate for a demand-centric location based on the current demand as allocated to each region. Find the Longitude/Latitude of this new location of Nation-wide Fulfillment Center city/state—enter in the appropriate area on the tab.</a:t>
            </a:r>
          </a:p>
          <a:p>
            <a:endParaRPr lang="en-US" dirty="0"/>
          </a:p>
        </p:txBody>
      </p:sp>
      <p:sp>
        <p:nvSpPr>
          <p:cNvPr id="4" name="Slide Number Placeholder 3">
            <a:extLst>
              <a:ext uri="{FF2B5EF4-FFF2-40B4-BE49-F238E27FC236}">
                <a16:creationId xmlns:a16="http://schemas.microsoft.com/office/drawing/2014/main" id="{FBD079A8-F85F-4A52-B410-10B5F46C5DC5}"/>
              </a:ext>
            </a:extLst>
          </p:cNvPr>
          <p:cNvSpPr>
            <a:spLocks noGrp="1"/>
          </p:cNvSpPr>
          <p:nvPr>
            <p:ph type="sldNum" sz="quarter" idx="12"/>
          </p:nvPr>
        </p:nvSpPr>
        <p:spPr/>
        <p:txBody>
          <a:bodyPr/>
          <a:lstStyle/>
          <a:p>
            <a:fld id="{3A8AEA48-5832-4DAD-9B99-05CA8B111783}" type="slidenum">
              <a:rPr lang="en-US" smtClean="0"/>
              <a:t>7</a:t>
            </a:fld>
            <a:endParaRPr lang="en-US"/>
          </a:p>
        </p:txBody>
      </p:sp>
      <p:sp>
        <p:nvSpPr>
          <p:cNvPr id="5" name="Footer Placeholder 4">
            <a:extLst>
              <a:ext uri="{FF2B5EF4-FFF2-40B4-BE49-F238E27FC236}">
                <a16:creationId xmlns:a16="http://schemas.microsoft.com/office/drawing/2014/main" id="{10F6F395-C9BA-48C0-B0A0-388A21D3AA29}"/>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1035042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1657-D691-4DD9-839F-6A7E1EDB75FA}"/>
              </a:ext>
            </a:extLst>
          </p:cNvPr>
          <p:cNvSpPr>
            <a:spLocks noGrp="1"/>
          </p:cNvSpPr>
          <p:nvPr>
            <p:ph type="title"/>
          </p:nvPr>
        </p:nvSpPr>
        <p:spPr/>
        <p:txBody>
          <a:bodyPr/>
          <a:lstStyle/>
          <a:p>
            <a:r>
              <a:rPr lang="en-US" dirty="0"/>
              <a:t>SCM Tab</a:t>
            </a:r>
            <a:br>
              <a:rPr lang="en-US" dirty="0"/>
            </a:br>
            <a:endParaRPr lang="en-US" dirty="0"/>
          </a:p>
        </p:txBody>
      </p:sp>
      <p:sp>
        <p:nvSpPr>
          <p:cNvPr id="3" name="Content Placeholder 2">
            <a:extLst>
              <a:ext uri="{FF2B5EF4-FFF2-40B4-BE49-F238E27FC236}">
                <a16:creationId xmlns:a16="http://schemas.microsoft.com/office/drawing/2014/main" id="{8C82C1EC-464A-439C-9C1B-3E5E29CB95A2}"/>
              </a:ext>
            </a:extLst>
          </p:cNvPr>
          <p:cNvSpPr>
            <a:spLocks noGrp="1"/>
          </p:cNvSpPr>
          <p:nvPr>
            <p:ph idx="1"/>
          </p:nvPr>
        </p:nvSpPr>
        <p:spPr>
          <a:xfrm>
            <a:off x="655782" y="1357745"/>
            <a:ext cx="10698018" cy="4532067"/>
          </a:xfrm>
        </p:spPr>
        <p:txBody>
          <a:bodyPr>
            <a:normAutofit fontScale="62500" lnSpcReduction="20000"/>
          </a:bodyPr>
          <a:lstStyle/>
          <a:p>
            <a:r>
              <a:rPr lang="en-US" sz="4400" dirty="0"/>
              <a:t>Follow from F. Supply Management:</a:t>
            </a:r>
          </a:p>
          <a:p>
            <a:pPr lvl="1"/>
            <a:r>
              <a:rPr lang="en-US" sz="4400" dirty="0"/>
              <a:t>Identify a single key supplier and a single key customer for your product, including a brief description of their product. </a:t>
            </a:r>
          </a:p>
          <a:p>
            <a:pPr lvl="1"/>
            <a:r>
              <a:rPr lang="en-US" sz="4400" dirty="0">
                <a:solidFill>
                  <a:prstClr val="black"/>
                </a:solidFill>
              </a:rPr>
              <a:t>Identify the proper type of business relationship that your company should have with the supplier and customer from Part A, above, then briefly describe the data that you would share with them.</a:t>
            </a:r>
          </a:p>
          <a:p>
            <a:pPr lvl="2"/>
            <a:r>
              <a:rPr lang="en-US" sz="4400" dirty="0">
                <a:ea typeface="Calibri" panose="020F0502020204030204" pitchFamily="34" charset="0"/>
                <a:cs typeface="Times New Roman" panose="02020603050405020304" pitchFamily="18" charset="0"/>
              </a:rPr>
              <a:t>The supplier relationship should come from the eBook chapter on The Supply Chain Management Concept. See Figure 5.2. </a:t>
            </a:r>
          </a:p>
          <a:p>
            <a:pPr lvl="2"/>
            <a:r>
              <a:rPr lang="en-US" sz="4400" dirty="0">
                <a:ea typeface="Calibri" panose="020F0502020204030204" pitchFamily="34" charset="0"/>
                <a:cs typeface="Times New Roman" panose="02020603050405020304" pitchFamily="18" charset="0"/>
              </a:rPr>
              <a:t>There are several categories of customer relationships such as personal assistance, dedicated personal assistance, self-service, automated services, communities, co-creation. Select the appropriate type for the key single customer you select.</a:t>
            </a:r>
            <a:endParaRPr lang="en-US" sz="4400" dirty="0"/>
          </a:p>
          <a:p>
            <a:pPr lvl="2"/>
            <a:r>
              <a:rPr lang="en-US" sz="4400" dirty="0"/>
              <a:t>Complete the Key Supply Chain Partners area of the tab.</a:t>
            </a:r>
          </a:p>
          <a:p>
            <a:pPr lvl="2"/>
            <a:endParaRPr lang="en-US" sz="4400" dirty="0"/>
          </a:p>
          <a:p>
            <a:pPr marL="457200" lvl="1" indent="0">
              <a:buNone/>
            </a:pPr>
            <a:endParaRPr lang="en-US" sz="4000" dirty="0"/>
          </a:p>
          <a:p>
            <a:pPr lvl="1"/>
            <a:endParaRPr lang="en-US" dirty="0"/>
          </a:p>
        </p:txBody>
      </p:sp>
      <p:sp>
        <p:nvSpPr>
          <p:cNvPr id="4" name="Slide Number Placeholder 3">
            <a:extLst>
              <a:ext uri="{FF2B5EF4-FFF2-40B4-BE49-F238E27FC236}">
                <a16:creationId xmlns:a16="http://schemas.microsoft.com/office/drawing/2014/main" id="{0CFD026E-9BC2-45BA-9027-08B0872EA2DD}"/>
              </a:ext>
            </a:extLst>
          </p:cNvPr>
          <p:cNvSpPr>
            <a:spLocks noGrp="1"/>
          </p:cNvSpPr>
          <p:nvPr>
            <p:ph type="sldNum" sz="quarter" idx="12"/>
          </p:nvPr>
        </p:nvSpPr>
        <p:spPr/>
        <p:txBody>
          <a:bodyPr/>
          <a:lstStyle/>
          <a:p>
            <a:fld id="{3A8AEA48-5832-4DAD-9B99-05CA8B111783}" type="slidenum">
              <a:rPr lang="en-US" smtClean="0"/>
              <a:t>8</a:t>
            </a:fld>
            <a:endParaRPr lang="en-US"/>
          </a:p>
        </p:txBody>
      </p:sp>
      <p:sp>
        <p:nvSpPr>
          <p:cNvPr id="5" name="Footer Placeholder 4">
            <a:extLst>
              <a:ext uri="{FF2B5EF4-FFF2-40B4-BE49-F238E27FC236}">
                <a16:creationId xmlns:a16="http://schemas.microsoft.com/office/drawing/2014/main" id="{876D9762-CDDC-45CF-B04D-CEEFD1DE2D8B}"/>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995373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E25B-B770-4003-94E1-597330CAB0A2}"/>
              </a:ext>
            </a:extLst>
          </p:cNvPr>
          <p:cNvSpPr>
            <a:spLocks noGrp="1"/>
          </p:cNvSpPr>
          <p:nvPr>
            <p:ph type="title"/>
          </p:nvPr>
        </p:nvSpPr>
        <p:spPr/>
        <p:txBody>
          <a:bodyPr/>
          <a:lstStyle/>
          <a:p>
            <a:r>
              <a:rPr lang="en-US" dirty="0"/>
              <a:t>SCM Tab Continued…</a:t>
            </a:r>
          </a:p>
        </p:txBody>
      </p:sp>
      <p:sp>
        <p:nvSpPr>
          <p:cNvPr id="3" name="Content Placeholder 2">
            <a:extLst>
              <a:ext uri="{FF2B5EF4-FFF2-40B4-BE49-F238E27FC236}">
                <a16:creationId xmlns:a16="http://schemas.microsoft.com/office/drawing/2014/main" id="{AAE59B45-E493-4AF9-8F8D-14F2DB8C80E8}"/>
              </a:ext>
            </a:extLst>
          </p:cNvPr>
          <p:cNvSpPr>
            <a:spLocks noGrp="1"/>
          </p:cNvSpPr>
          <p:nvPr>
            <p:ph idx="1"/>
          </p:nvPr>
        </p:nvSpPr>
        <p:spPr>
          <a:xfrm>
            <a:off x="838200" y="1422213"/>
            <a:ext cx="10515600" cy="4351338"/>
          </a:xfrm>
        </p:spPr>
        <p:txBody>
          <a:bodyPr>
            <a:normAutofit fontScale="92500"/>
          </a:bodyPr>
          <a:lstStyle/>
          <a:p>
            <a:r>
              <a:rPr lang="en-US" dirty="0"/>
              <a:t>Follow from F. Supply Management:</a:t>
            </a:r>
          </a:p>
          <a:p>
            <a:r>
              <a:rPr lang="en-US" dirty="0"/>
              <a:t>When implementing Supply Chain Management with your #1 key supplier for the first time, create a timeline that lists each of the six SCOR processes in the order that you recommend implementation; include process leader (by job title), primary contact at supplier/customer (by job title), and duration to implement, also issues that may be present.</a:t>
            </a:r>
          </a:p>
          <a:p>
            <a:pPr lvl="1"/>
            <a:r>
              <a:rPr lang="en-US" dirty="0"/>
              <a:t>See the Supply Chain Management Process Frameworks section of the eBook for help on SCOR.</a:t>
            </a:r>
          </a:p>
          <a:p>
            <a:r>
              <a:rPr lang="en-US" dirty="0"/>
              <a:t>Complete the Timeline area of the tab. </a:t>
            </a:r>
          </a:p>
          <a:p>
            <a:pPr lvl="1"/>
            <a:r>
              <a:rPr lang="en-US" dirty="0"/>
              <a:t>Make a timeline that visually illustrates the time involved for each process. A suggestion is using a simple Gantt chart.</a:t>
            </a:r>
          </a:p>
        </p:txBody>
      </p:sp>
      <p:sp>
        <p:nvSpPr>
          <p:cNvPr id="4" name="Slide Number Placeholder 3">
            <a:extLst>
              <a:ext uri="{FF2B5EF4-FFF2-40B4-BE49-F238E27FC236}">
                <a16:creationId xmlns:a16="http://schemas.microsoft.com/office/drawing/2014/main" id="{53B3C985-78E7-4686-A805-8F839CB72B66}"/>
              </a:ext>
            </a:extLst>
          </p:cNvPr>
          <p:cNvSpPr>
            <a:spLocks noGrp="1"/>
          </p:cNvSpPr>
          <p:nvPr>
            <p:ph type="sldNum" sz="quarter" idx="12"/>
          </p:nvPr>
        </p:nvSpPr>
        <p:spPr/>
        <p:txBody>
          <a:bodyPr/>
          <a:lstStyle/>
          <a:p>
            <a:fld id="{3A8AEA48-5832-4DAD-9B99-05CA8B111783}" type="slidenum">
              <a:rPr lang="en-US" smtClean="0"/>
              <a:t>9</a:t>
            </a:fld>
            <a:endParaRPr lang="en-US"/>
          </a:p>
        </p:txBody>
      </p:sp>
      <p:sp>
        <p:nvSpPr>
          <p:cNvPr id="5" name="Footer Placeholder 4">
            <a:extLst>
              <a:ext uri="{FF2B5EF4-FFF2-40B4-BE49-F238E27FC236}">
                <a16:creationId xmlns:a16="http://schemas.microsoft.com/office/drawing/2014/main" id="{751B5AEB-CB39-4E54-A3C3-73057393A07F}"/>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403061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E951-BBC0-4612-A200-CFE4AC3F5EA3}"/>
              </a:ext>
            </a:extLst>
          </p:cNvPr>
          <p:cNvSpPr>
            <a:spLocks noGrp="1"/>
          </p:cNvSpPr>
          <p:nvPr>
            <p:ph type="title"/>
          </p:nvPr>
        </p:nvSpPr>
        <p:spPr/>
        <p:txBody>
          <a:bodyPr/>
          <a:lstStyle/>
          <a:p>
            <a:r>
              <a:rPr lang="en-US" dirty="0"/>
              <a:t>SCM Tab Continued…</a:t>
            </a:r>
          </a:p>
        </p:txBody>
      </p:sp>
      <p:sp>
        <p:nvSpPr>
          <p:cNvPr id="3" name="Content Placeholder 2">
            <a:extLst>
              <a:ext uri="{FF2B5EF4-FFF2-40B4-BE49-F238E27FC236}">
                <a16:creationId xmlns:a16="http://schemas.microsoft.com/office/drawing/2014/main" id="{C364C3C0-7940-4F6F-A753-A4B871DD369F}"/>
              </a:ext>
            </a:extLst>
          </p:cNvPr>
          <p:cNvSpPr>
            <a:spLocks noGrp="1"/>
          </p:cNvSpPr>
          <p:nvPr>
            <p:ph idx="1"/>
          </p:nvPr>
        </p:nvSpPr>
        <p:spPr>
          <a:xfrm>
            <a:off x="838200" y="1476001"/>
            <a:ext cx="10515600" cy="4351338"/>
          </a:xfrm>
        </p:spPr>
        <p:txBody>
          <a:bodyPr/>
          <a:lstStyle/>
          <a:p>
            <a:r>
              <a:rPr lang="en-US" dirty="0"/>
              <a:t>Follow from F. Supply Management:</a:t>
            </a:r>
          </a:p>
          <a:p>
            <a:pPr lvl="1">
              <a:lnSpc>
                <a:spcPct val="107000"/>
              </a:lnSpc>
              <a:spcBef>
                <a:spcPts val="0"/>
              </a:spcBef>
              <a:spcAft>
                <a:spcPts val="800"/>
              </a:spcAft>
            </a:pPr>
            <a:r>
              <a:rPr lang="en-US"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Briefly describe each of the four enablers of supply chain management, and for each, recommend a single technology enhancement for your company to implement in the near future.  </a:t>
            </a:r>
          </a:p>
          <a:p>
            <a:pPr lvl="2">
              <a:lnSpc>
                <a:spcPct val="107000"/>
              </a:lnSpc>
              <a:spcBef>
                <a:spcPts val="0"/>
              </a:spcBef>
              <a:spcAft>
                <a:spcPts val="800"/>
              </a:spcAft>
            </a:pPr>
            <a:r>
              <a:rPr lang="en-US" sz="2400" dirty="0">
                <a:solidFill>
                  <a:srgbClr val="333333"/>
                </a:solidFill>
                <a:latin typeface="Helvetica" panose="020B0604020202020204" pitchFamily="34" charset="0"/>
                <a:ea typeface="Calibri" panose="020F0502020204030204" pitchFamily="34" charset="0"/>
                <a:cs typeface="Times New Roman" panose="02020603050405020304" pitchFamily="18" charset="0"/>
              </a:rPr>
              <a:t>See Section – Enablers of SCM Implementation in the eBook for help.</a:t>
            </a:r>
          </a:p>
          <a:p>
            <a:pPr lvl="2">
              <a:lnSpc>
                <a:spcPct val="107000"/>
              </a:lnSpc>
              <a:spcBef>
                <a:spcPts val="0"/>
              </a:spcBef>
              <a:spcAft>
                <a:spcPts val="800"/>
              </a:spcAft>
            </a:pPr>
            <a:r>
              <a:rPr lang="en-US" sz="2400" dirty="0">
                <a:solidFill>
                  <a:srgbClr val="333333"/>
                </a:solidFill>
                <a:latin typeface="Helvetica" panose="020B0604020202020204" pitchFamily="34" charset="0"/>
                <a:ea typeface="Calibri" panose="020F0502020204030204" pitchFamily="34" charset="0"/>
                <a:cs typeface="Times New Roman" panose="02020603050405020304" pitchFamily="18" charset="0"/>
              </a:rPr>
              <a:t>Complete the Enablers and Technology Enhancement areas on the tab.</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lvl="1"/>
            <a:endParaRPr lang="en-US" dirty="0"/>
          </a:p>
        </p:txBody>
      </p:sp>
      <p:sp>
        <p:nvSpPr>
          <p:cNvPr id="4" name="Slide Number Placeholder 3">
            <a:extLst>
              <a:ext uri="{FF2B5EF4-FFF2-40B4-BE49-F238E27FC236}">
                <a16:creationId xmlns:a16="http://schemas.microsoft.com/office/drawing/2014/main" id="{6D82F2AE-9C46-4B74-9C7C-7851DD2A8DB8}"/>
              </a:ext>
            </a:extLst>
          </p:cNvPr>
          <p:cNvSpPr>
            <a:spLocks noGrp="1"/>
          </p:cNvSpPr>
          <p:nvPr>
            <p:ph type="sldNum" sz="quarter" idx="12"/>
          </p:nvPr>
        </p:nvSpPr>
        <p:spPr/>
        <p:txBody>
          <a:bodyPr/>
          <a:lstStyle/>
          <a:p>
            <a:fld id="{3A8AEA48-5832-4DAD-9B99-05CA8B111783}" type="slidenum">
              <a:rPr lang="en-US" smtClean="0"/>
              <a:t>10</a:t>
            </a:fld>
            <a:endParaRPr lang="en-US"/>
          </a:p>
        </p:txBody>
      </p:sp>
      <p:sp>
        <p:nvSpPr>
          <p:cNvPr id="5" name="Footer Placeholder 4">
            <a:extLst>
              <a:ext uri="{FF2B5EF4-FFF2-40B4-BE49-F238E27FC236}">
                <a16:creationId xmlns:a16="http://schemas.microsoft.com/office/drawing/2014/main" id="{6078B4B8-1B29-44FD-BC74-7B158996535A}"/>
              </a:ext>
            </a:extLst>
          </p:cNvPr>
          <p:cNvSpPr>
            <a:spLocks noGrp="1"/>
          </p:cNvSpPr>
          <p:nvPr>
            <p:ph type="ftr" sz="quarter" idx="11"/>
          </p:nvPr>
        </p:nvSpPr>
        <p:spPr/>
        <p:txBody>
          <a:bodyPr/>
          <a:lstStyle/>
          <a:p>
            <a:r>
              <a:rPr lang="en-US"/>
              <a:t>Renee Weeks 11-05-2018</a:t>
            </a:r>
          </a:p>
        </p:txBody>
      </p:sp>
    </p:spTree>
    <p:extLst>
      <p:ext uri="{BB962C8B-B14F-4D97-AF65-F5344CB8AC3E}">
        <p14:creationId xmlns:p14="http://schemas.microsoft.com/office/powerpoint/2010/main" val="9262122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2642</TotalTime>
  <Words>1057</Words>
  <Application>Microsoft Office PowerPoint</Application>
  <PresentationFormat>Widescreen</PresentationFormat>
  <Paragraphs>105</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Helvetica</vt:lpstr>
      <vt:lpstr>Office Theme</vt:lpstr>
      <vt:lpstr>MGT 608 Final Project Excel Template How To Tips on Selected Tabs Only*</vt:lpstr>
      <vt:lpstr>Operating Costs Tab</vt:lpstr>
      <vt:lpstr>Sales Forecast Tab</vt:lpstr>
      <vt:lpstr>Modes Tab</vt:lpstr>
      <vt:lpstr>Modes Tab Continued…</vt:lpstr>
      <vt:lpstr>Location Decision Tab</vt:lpstr>
      <vt:lpstr>Location Decision Tab Continued…</vt:lpstr>
      <vt:lpstr>SCM Tab </vt:lpstr>
      <vt:lpstr>SCM Tab Continued…</vt:lpstr>
      <vt:lpstr>SCM Tab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 608 Final Project</dc:title>
  <dc:creator>Renee Weeks</dc:creator>
  <cp:lastModifiedBy>Timothy harris</cp:lastModifiedBy>
  <cp:revision>21</cp:revision>
  <dcterms:created xsi:type="dcterms:W3CDTF">2018-10-19T05:19:50Z</dcterms:created>
  <dcterms:modified xsi:type="dcterms:W3CDTF">2019-12-18T20:26:59Z</dcterms:modified>
</cp:coreProperties>
</file>